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</p:sldMasterIdLst>
  <p:notesMasterIdLst>
    <p:notesMasterId r:id="rId82"/>
  </p:notesMasterIdLst>
  <p:handoutMasterIdLst>
    <p:handoutMasterId r:id="rId83"/>
  </p:handoutMasterIdLst>
  <p:sldIdLst>
    <p:sldId id="289" r:id="rId5"/>
    <p:sldId id="322" r:id="rId6"/>
    <p:sldId id="301" r:id="rId7"/>
    <p:sldId id="339" r:id="rId8"/>
    <p:sldId id="340" r:id="rId9"/>
    <p:sldId id="341" r:id="rId10"/>
    <p:sldId id="342" r:id="rId11"/>
    <p:sldId id="313" r:id="rId12"/>
    <p:sldId id="306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24" r:id="rId46"/>
    <p:sldId id="303" r:id="rId47"/>
    <p:sldId id="331" r:id="rId48"/>
    <p:sldId id="332" r:id="rId49"/>
    <p:sldId id="333" r:id="rId50"/>
    <p:sldId id="334" r:id="rId51"/>
    <p:sldId id="337" r:id="rId52"/>
    <p:sldId id="305" r:id="rId53"/>
    <p:sldId id="304" r:id="rId54"/>
    <p:sldId id="307" r:id="rId55"/>
    <p:sldId id="308" r:id="rId56"/>
    <p:sldId id="309" r:id="rId57"/>
    <p:sldId id="310" r:id="rId58"/>
    <p:sldId id="311" r:id="rId59"/>
    <p:sldId id="312" r:id="rId60"/>
    <p:sldId id="344" r:id="rId61"/>
    <p:sldId id="382" r:id="rId62"/>
    <p:sldId id="383" r:id="rId63"/>
    <p:sldId id="384" r:id="rId64"/>
    <p:sldId id="385" r:id="rId65"/>
    <p:sldId id="386" r:id="rId66"/>
    <p:sldId id="387" r:id="rId67"/>
    <p:sldId id="345" r:id="rId68"/>
    <p:sldId id="346" r:id="rId69"/>
    <p:sldId id="347" r:id="rId70"/>
    <p:sldId id="348" r:id="rId71"/>
    <p:sldId id="349" r:id="rId72"/>
    <p:sldId id="343" r:id="rId73"/>
    <p:sldId id="325" r:id="rId74"/>
    <p:sldId id="314" r:id="rId75"/>
    <p:sldId id="335" r:id="rId76"/>
    <p:sldId id="315" r:id="rId77"/>
    <p:sldId id="336" r:id="rId78"/>
    <p:sldId id="320" r:id="rId79"/>
    <p:sldId id="326" r:id="rId80"/>
    <p:sldId id="321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24"/>
            <p14:sldId id="303"/>
            <p14:sldId id="331"/>
            <p14:sldId id="332"/>
            <p14:sldId id="333"/>
            <p14:sldId id="334"/>
            <p14:sldId id="337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44"/>
            <p14:sldId id="382"/>
            <p14:sldId id="383"/>
            <p14:sldId id="384"/>
            <p14:sldId id="385"/>
            <p14:sldId id="386"/>
            <p14:sldId id="387"/>
            <p14:sldId id="345"/>
            <p14:sldId id="346"/>
            <p14:sldId id="347"/>
            <p14:sldId id="348"/>
            <p14:sldId id="349"/>
            <p14:sldId id="343"/>
            <p14:sldId id="325"/>
            <p14:sldId id="314"/>
            <p14:sldId id="335"/>
            <p14:sldId id="315"/>
            <p14:sldId id="336"/>
            <p14:sldId id="320"/>
            <p14:sldId id="326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handoutMaster" Target="handoutMasters/handoutMaster1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729216"/>
        <c:axId val="372731176"/>
      </c:scatterChart>
      <c:valAx>
        <c:axId val="37272921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2731176"/>
        <c:crosses val="autoZero"/>
        <c:crossBetween val="midCat"/>
      </c:valAx>
      <c:valAx>
        <c:axId val="3727311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2729216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732744"/>
        <c:axId val="372729608"/>
      </c:scatterChart>
      <c:valAx>
        <c:axId val="3727327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2729608"/>
        <c:crosses val="autoZero"/>
        <c:crossBetween val="midCat"/>
      </c:valAx>
      <c:valAx>
        <c:axId val="37272960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27327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627D40A-EFCC-4ABA-BA1E-C051E5D40D78}" type="presOf" srcId="{3D1A4660-492B-43AC-99D8-21D3EF1F7647}" destId="{A3D7AB99-0F3B-413B-9053-ACA53B0B12DC}" srcOrd="0" destOrd="0" presId="urn:microsoft.com/office/officeart/2005/8/layout/process5"/>
    <dgm:cxn modelId="{FD6240AE-1110-4C53-A21B-7AE30D9970B4}" type="presOf" srcId="{32EC0BDF-600A-425E-B448-03CEA6B7A27F}" destId="{1643CDC8-C0F4-49CD-8C0A-26C727F700DE}" srcOrd="0" destOrd="0" presId="urn:microsoft.com/office/officeart/2005/8/layout/process5"/>
    <dgm:cxn modelId="{0140410B-8E07-4442-80F7-71E5305B6753}" type="presOf" srcId="{1B21C4EB-884A-4DB8-9480-D74B10AF3CAA}" destId="{943CDC9D-40A5-4DF7-ADC8-F8D00CC73CCF}" srcOrd="0" destOrd="0" presId="urn:microsoft.com/office/officeart/2005/8/layout/process5"/>
    <dgm:cxn modelId="{95D512AC-1B8D-4A91-AB9D-B0733E1A195F}" type="presOf" srcId="{C7699FE5-8942-4882-8024-416E1BAFB325}" destId="{13F79D0F-580D-4609-9E7E-8DF7C90382B0}" srcOrd="1" destOrd="0" presId="urn:microsoft.com/office/officeart/2005/8/layout/process5"/>
    <dgm:cxn modelId="{B60FE7D0-3F61-42BB-BA37-869330AF1162}" type="presOf" srcId="{EE197D9F-725F-49AD-837C-6311D0666652}" destId="{11F50ACB-3C61-4EB8-87CB-6D4346951F8D}" srcOrd="0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2BD94B1F-1180-4D14-91C3-A112C1ED3C43}" type="presOf" srcId="{7B02B044-A063-461B-B5E9-F1A69A8BD0E6}" destId="{21E55999-A5F9-45E6-AEC9-253E6B285218}" srcOrd="1" destOrd="0" presId="urn:microsoft.com/office/officeart/2005/8/layout/process5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BC54D123-3664-4EFE-A023-6C7B0D4F1404}" type="presOf" srcId="{C4B5019F-AAE9-4EAD-9454-D6EE3C83CAEA}" destId="{E2926B78-5704-4DA2-92C0-CE117A132D61}" srcOrd="0" destOrd="0" presId="urn:microsoft.com/office/officeart/2005/8/layout/process5"/>
    <dgm:cxn modelId="{7A742E83-AD67-4E38-A4AE-1EB8BD1F6189}" type="presOf" srcId="{56F134F3-975A-4775-BBBD-36C4BEEE9DD6}" destId="{C881FEA6-18E3-4CF5-ACFD-D7D4A6CABED3}" srcOrd="0" destOrd="0" presId="urn:microsoft.com/office/officeart/2005/8/layout/process5"/>
    <dgm:cxn modelId="{DD09C240-DFE3-4D74-9FE2-53156A6BA691}" type="presOf" srcId="{FA4A56B7-50F2-40DA-B438-2651840869B0}" destId="{2D38BA7D-986F-4423-B0B3-8044E6FB1589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FA7D9109-8113-43FC-A10F-369A7466C17C}" type="presOf" srcId="{7F93877E-1412-4425-A5B7-A8E06DABE75F}" destId="{BF39E581-9772-43F6-95B1-94381AABEFF7}" srcOrd="0" destOrd="0" presId="urn:microsoft.com/office/officeart/2005/8/layout/process5"/>
    <dgm:cxn modelId="{4F7636E9-EBA5-4860-A205-AC0FA82991AB}" type="presOf" srcId="{A76FFFE5-7E09-40FD-BDAD-5A1416068502}" destId="{49FE8CD0-EA8A-4895-9A86-81450F4522D1}" srcOrd="1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981F3357-DF59-4949-BEDE-29363FA771DF}" type="presOf" srcId="{18E0A2D5-B29A-4635-88EE-825D8AB976C8}" destId="{1A58F794-171C-4E25-B557-552D4284B287}" srcOrd="0" destOrd="0" presId="urn:microsoft.com/office/officeart/2005/8/layout/process5"/>
    <dgm:cxn modelId="{12882C6B-52BD-407E-92AF-293E6C0C32A9}" type="presOf" srcId="{75A748E1-A999-4A5B-82B3-CD900F592E06}" destId="{9411B603-FB86-49C0-9A98-D248985B5123}" srcOrd="1" destOrd="0" presId="urn:microsoft.com/office/officeart/2005/8/layout/process5"/>
    <dgm:cxn modelId="{6478DF39-435F-4E05-8AEF-43356CCF7721}" type="presOf" srcId="{E47B3DAC-D62E-4061-AE72-9246C2CAB41E}" destId="{4E8FA09C-951F-4332-A3BF-A4EC889E7D2E}" srcOrd="0" destOrd="0" presId="urn:microsoft.com/office/officeart/2005/8/layout/process5"/>
    <dgm:cxn modelId="{948982E6-772A-4870-A9DD-911F6366DE5B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74420A4F-30EF-474F-925B-B0CBFDD5CA70}" type="presOf" srcId="{32EC0BDF-600A-425E-B448-03CEA6B7A27F}" destId="{5C523DF6-C856-4119-B4A8-9A39E7D5979E}" srcOrd="1" destOrd="0" presId="urn:microsoft.com/office/officeart/2005/8/layout/process5"/>
    <dgm:cxn modelId="{E86D0760-91A4-461E-9F5E-953AA0FEDCBF}" type="presOf" srcId="{FA4A56B7-50F2-40DA-B438-2651840869B0}" destId="{DD43320D-1814-4805-B141-F58A65038691}" srcOrd="1" destOrd="0" presId="urn:microsoft.com/office/officeart/2005/8/layout/process5"/>
    <dgm:cxn modelId="{782F37F3-557F-42F7-BE96-0A21CDFBDFD9}" type="presOf" srcId="{45455EBF-3157-46A6-9321-25C07C7BAD74}" destId="{ADD19143-A946-473A-B2C6-1ABCCA48C3CE}" srcOrd="0" destOrd="0" presId="urn:microsoft.com/office/officeart/2005/8/layout/process5"/>
    <dgm:cxn modelId="{75B20E0D-0A6D-43C8-BD8C-C921981819C4}" type="presOf" srcId="{E47B3DAC-D62E-4061-AE72-9246C2CAB41E}" destId="{76527FB7-3739-42B2-8568-1D0B53F05FC2}" srcOrd="1" destOrd="0" presId="urn:microsoft.com/office/officeart/2005/8/layout/process5"/>
    <dgm:cxn modelId="{D9861290-1913-4696-B765-04ED06EEB1E8}" type="presOf" srcId="{C7699FE5-8942-4882-8024-416E1BAFB325}" destId="{C1CCB32B-4B38-4F78-AEA0-B2DDDDEE215E}" srcOrd="0" destOrd="0" presId="urn:microsoft.com/office/officeart/2005/8/layout/process5"/>
    <dgm:cxn modelId="{F2121769-D136-4BA9-AAFF-688CD65F0BF7}" type="presOf" srcId="{7B02B044-A063-461B-B5E9-F1A69A8BD0E6}" destId="{8C9F81D4-43B8-4772-BB0F-8C321F0B7A13}" srcOrd="0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7F12452D-5380-4879-A2AD-E5A5C8D59912}" type="presOf" srcId="{A76FFFE5-7E09-40FD-BDAD-5A1416068502}" destId="{4BF5409C-A5BB-4E08-8805-00777CA7DE80}" srcOrd="0" destOrd="0" presId="urn:microsoft.com/office/officeart/2005/8/layout/process5"/>
    <dgm:cxn modelId="{F10040A6-2A8A-46A9-A8BF-788CD716B507}" type="presOf" srcId="{3ED85937-8299-4B57-AB98-1DE7975AD56D}" destId="{425A549B-3C3C-4D58-BC3D-DD0D845EA742}" srcOrd="0" destOrd="0" presId="urn:microsoft.com/office/officeart/2005/8/layout/process5"/>
    <dgm:cxn modelId="{BA38719B-6EE7-4EB0-9D7D-CE7AA70EC2EC}" type="presParOf" srcId="{425A549B-3C3C-4D58-BC3D-DD0D845EA742}" destId="{943CDC9D-40A5-4DF7-ADC8-F8D00CC73CCF}" srcOrd="0" destOrd="0" presId="urn:microsoft.com/office/officeart/2005/8/layout/process5"/>
    <dgm:cxn modelId="{B339A1A7-7D37-4D1E-BAB0-A1895F129F2A}" type="presParOf" srcId="{425A549B-3C3C-4D58-BC3D-DD0D845EA742}" destId="{C1CCB32B-4B38-4F78-AEA0-B2DDDDEE215E}" srcOrd="1" destOrd="0" presId="urn:microsoft.com/office/officeart/2005/8/layout/process5"/>
    <dgm:cxn modelId="{6FC2ED9C-C3DC-411E-B72C-79981C707801}" type="presParOf" srcId="{C1CCB32B-4B38-4F78-AEA0-B2DDDDEE215E}" destId="{13F79D0F-580D-4609-9E7E-8DF7C90382B0}" srcOrd="0" destOrd="0" presId="urn:microsoft.com/office/officeart/2005/8/layout/process5"/>
    <dgm:cxn modelId="{8FA34D8E-224B-463F-BAA5-AE2FA8509589}" type="presParOf" srcId="{425A549B-3C3C-4D58-BC3D-DD0D845EA742}" destId="{ADD19143-A946-473A-B2C6-1ABCCA48C3CE}" srcOrd="2" destOrd="0" presId="urn:microsoft.com/office/officeart/2005/8/layout/process5"/>
    <dgm:cxn modelId="{A6476B62-1C22-4843-8C54-3A1529695A0B}" type="presParOf" srcId="{425A549B-3C3C-4D58-BC3D-DD0D845EA742}" destId="{2D38BA7D-986F-4423-B0B3-8044E6FB1589}" srcOrd="3" destOrd="0" presId="urn:microsoft.com/office/officeart/2005/8/layout/process5"/>
    <dgm:cxn modelId="{39FFE25B-DA6D-4052-A3A6-72F07DDE18BD}" type="presParOf" srcId="{2D38BA7D-986F-4423-B0B3-8044E6FB1589}" destId="{DD43320D-1814-4805-B141-F58A65038691}" srcOrd="0" destOrd="0" presId="urn:microsoft.com/office/officeart/2005/8/layout/process5"/>
    <dgm:cxn modelId="{CD8ED795-5C25-4831-9F76-748FADC07017}" type="presParOf" srcId="{425A549B-3C3C-4D58-BC3D-DD0D845EA742}" destId="{C881FEA6-18E3-4CF5-ACFD-D7D4A6CABED3}" srcOrd="4" destOrd="0" presId="urn:microsoft.com/office/officeart/2005/8/layout/process5"/>
    <dgm:cxn modelId="{DA5F540B-693B-4782-8776-8C812CDD129C}" type="presParOf" srcId="{425A549B-3C3C-4D58-BC3D-DD0D845EA742}" destId="{4E8FA09C-951F-4332-A3BF-A4EC889E7D2E}" srcOrd="5" destOrd="0" presId="urn:microsoft.com/office/officeart/2005/8/layout/process5"/>
    <dgm:cxn modelId="{3ABA0BA6-638B-4CE1-97A9-0DA9DF95E51F}" type="presParOf" srcId="{4E8FA09C-951F-4332-A3BF-A4EC889E7D2E}" destId="{76527FB7-3739-42B2-8568-1D0B53F05FC2}" srcOrd="0" destOrd="0" presId="urn:microsoft.com/office/officeart/2005/8/layout/process5"/>
    <dgm:cxn modelId="{9EDB2FE4-D787-4FFC-9BCD-878B5984F9E9}" type="presParOf" srcId="{425A549B-3C3C-4D58-BC3D-DD0D845EA742}" destId="{1A58F794-171C-4E25-B557-552D4284B287}" srcOrd="6" destOrd="0" presId="urn:microsoft.com/office/officeart/2005/8/layout/process5"/>
    <dgm:cxn modelId="{942C4DF4-BD39-47B3-ADB0-F444C47AAA98}" type="presParOf" srcId="{425A549B-3C3C-4D58-BC3D-DD0D845EA742}" destId="{4BF5409C-A5BB-4E08-8805-00777CA7DE80}" srcOrd="7" destOrd="0" presId="urn:microsoft.com/office/officeart/2005/8/layout/process5"/>
    <dgm:cxn modelId="{5A42160C-224E-42A8-B70A-C4F670714943}" type="presParOf" srcId="{4BF5409C-A5BB-4E08-8805-00777CA7DE80}" destId="{49FE8CD0-EA8A-4895-9A86-81450F4522D1}" srcOrd="0" destOrd="0" presId="urn:microsoft.com/office/officeart/2005/8/layout/process5"/>
    <dgm:cxn modelId="{8D069151-3FE7-44A3-9FCC-3039A232951D}" type="presParOf" srcId="{425A549B-3C3C-4D58-BC3D-DD0D845EA742}" destId="{E2926B78-5704-4DA2-92C0-CE117A132D61}" srcOrd="8" destOrd="0" presId="urn:microsoft.com/office/officeart/2005/8/layout/process5"/>
    <dgm:cxn modelId="{128752D2-0254-4898-8103-6F54750436A7}" type="presParOf" srcId="{425A549B-3C3C-4D58-BC3D-DD0D845EA742}" destId="{8C9F81D4-43B8-4772-BB0F-8C321F0B7A13}" srcOrd="9" destOrd="0" presId="urn:microsoft.com/office/officeart/2005/8/layout/process5"/>
    <dgm:cxn modelId="{A57525B5-C9AC-4B84-9CAB-FF3C66034AF9}" type="presParOf" srcId="{8C9F81D4-43B8-4772-BB0F-8C321F0B7A13}" destId="{21E55999-A5F9-45E6-AEC9-253E6B285218}" srcOrd="0" destOrd="0" presId="urn:microsoft.com/office/officeart/2005/8/layout/process5"/>
    <dgm:cxn modelId="{8F020D0F-2EED-4D17-8F9C-010FE8B97845}" type="presParOf" srcId="{425A549B-3C3C-4D58-BC3D-DD0D845EA742}" destId="{A3D7AB99-0F3B-413B-9053-ACA53B0B12DC}" srcOrd="10" destOrd="0" presId="urn:microsoft.com/office/officeart/2005/8/layout/process5"/>
    <dgm:cxn modelId="{69D5D1AB-019D-4E9E-A9B7-F268D2CCC151}" type="presParOf" srcId="{425A549B-3C3C-4D58-BC3D-DD0D845EA742}" destId="{1643CDC8-C0F4-49CD-8C0A-26C727F700DE}" srcOrd="11" destOrd="0" presId="urn:microsoft.com/office/officeart/2005/8/layout/process5"/>
    <dgm:cxn modelId="{F05DAB8E-71B1-4D2E-8483-72CF06F29CCF}" type="presParOf" srcId="{1643CDC8-C0F4-49CD-8C0A-26C727F700DE}" destId="{5C523DF6-C856-4119-B4A8-9A39E7D5979E}" srcOrd="0" destOrd="0" presId="urn:microsoft.com/office/officeart/2005/8/layout/process5"/>
    <dgm:cxn modelId="{9DB7621E-C9DB-49A3-ACB9-CB37524F3100}" type="presParOf" srcId="{425A549B-3C3C-4D58-BC3D-DD0D845EA742}" destId="{11F50ACB-3C61-4EB8-87CB-6D4346951F8D}" srcOrd="12" destOrd="0" presId="urn:microsoft.com/office/officeart/2005/8/layout/process5"/>
    <dgm:cxn modelId="{7E991BAA-6BC5-4721-938F-EB18B9A00C65}" type="presParOf" srcId="{425A549B-3C3C-4D58-BC3D-DD0D845EA742}" destId="{B699F1EE-F078-4C55-BB53-FDFF4E641555}" srcOrd="13" destOrd="0" presId="urn:microsoft.com/office/officeart/2005/8/layout/process5"/>
    <dgm:cxn modelId="{329B794D-A714-456C-AB33-D78647808F6D}" type="presParOf" srcId="{B699F1EE-F078-4C55-BB53-FDFF4E641555}" destId="{9411B603-FB86-49C0-9A98-D248985B5123}" srcOrd="0" destOrd="0" presId="urn:microsoft.com/office/officeart/2005/8/layout/process5"/>
    <dgm:cxn modelId="{0F29517A-2FAA-44A5-99F3-B8A5576664DB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78878" y="496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smtClean="0"/>
            <a:t>Material properties for yarn fibres and matrix (manufacturer data)</a:t>
          </a:r>
          <a:endParaRPr lang="en-GB" sz="1000" b="1" kern="1200" dirty="0"/>
        </a:p>
      </dsp:txBody>
      <dsp:txXfrm>
        <a:off x="106340" y="27958"/>
        <a:ext cx="1507771" cy="882693"/>
      </dsp:txXfrm>
    </dsp:sp>
    <dsp:sp modelId="{C1CCB32B-4B38-4F78-AEA0-B2DDDDEE215E}">
      <dsp:nvSpPr>
        <dsp:cNvPr id="0" name=""/>
        <dsp:cNvSpPr/>
      </dsp:nvSpPr>
      <dsp:spPr>
        <a:xfrm>
          <a:off x="1779091" y="275530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779091" y="353040"/>
        <a:ext cx="231904" cy="232528"/>
      </dsp:txXfrm>
    </dsp:sp>
    <dsp:sp modelId="{ADD19143-A946-473A-B2C6-1ABCCA48C3CE}">
      <dsp:nvSpPr>
        <dsp:cNvPr id="0" name=""/>
        <dsp:cNvSpPr/>
      </dsp:nvSpPr>
      <dsp:spPr>
        <a:xfrm>
          <a:off x="2266652" y="496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100000"/>
                <a:shade val="100000"/>
                <a:satMod val="130000"/>
              </a:schemeClr>
            </a:gs>
            <a:gs pos="100000">
              <a:schemeClr val="accent2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smtClean="0"/>
            <a:t>Micro-scale simulation for yarn material properties</a:t>
          </a:r>
          <a:endParaRPr lang="en-GB" sz="1000" b="1" kern="1200" dirty="0"/>
        </a:p>
      </dsp:txBody>
      <dsp:txXfrm>
        <a:off x="2294114" y="27958"/>
        <a:ext cx="1507771" cy="882693"/>
      </dsp:txXfrm>
    </dsp:sp>
    <dsp:sp modelId="{2D38BA7D-986F-4423-B0B3-8044E6FB1589}">
      <dsp:nvSpPr>
        <dsp:cNvPr id="0" name=""/>
        <dsp:cNvSpPr/>
      </dsp:nvSpPr>
      <dsp:spPr>
        <a:xfrm>
          <a:off x="3966864" y="275530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8571"/>
            <a:lumOff val="116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3966864" y="353040"/>
        <a:ext cx="231904" cy="232528"/>
      </dsp:txXfrm>
    </dsp:sp>
    <dsp:sp modelId="{C881FEA6-18E3-4CF5-ACFD-D7D4A6CABED3}">
      <dsp:nvSpPr>
        <dsp:cNvPr id="0" name=""/>
        <dsp:cNvSpPr/>
      </dsp:nvSpPr>
      <dsp:spPr>
        <a:xfrm>
          <a:off x="4454425" y="496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err="1" smtClean="0"/>
            <a:t>TexGen</a:t>
          </a:r>
          <a:r>
            <a:rPr lang="en-GB" sz="1000" b="1" kern="1200" dirty="0" smtClean="0"/>
            <a:t> geometry model (.TG3) file</a:t>
          </a:r>
          <a:endParaRPr lang="en-GB" sz="1000" b="1" kern="1200" dirty="0"/>
        </a:p>
      </dsp:txBody>
      <dsp:txXfrm>
        <a:off x="4481887" y="27958"/>
        <a:ext cx="1507771" cy="882693"/>
      </dsp:txXfrm>
    </dsp:sp>
    <dsp:sp modelId="{4E8FA09C-951F-4332-A3BF-A4EC889E7D2E}">
      <dsp:nvSpPr>
        <dsp:cNvPr id="0" name=""/>
        <dsp:cNvSpPr/>
      </dsp:nvSpPr>
      <dsp:spPr>
        <a:xfrm rot="5400000">
          <a:off x="5070127" y="1047501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17142"/>
            <a:lumOff val="233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 rot="-5400000">
        <a:off x="5119509" y="1075630"/>
        <a:ext cx="232528" cy="231904"/>
      </dsp:txXfrm>
    </dsp:sp>
    <dsp:sp modelId="{1A58F794-171C-4E25-B557-552D4284B287}">
      <dsp:nvSpPr>
        <dsp:cNvPr id="0" name=""/>
        <dsp:cNvSpPr/>
      </dsp:nvSpPr>
      <dsp:spPr>
        <a:xfrm>
          <a:off x="4454425" y="1563191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err="1" smtClean="0"/>
            <a:t>TexGen</a:t>
          </a:r>
          <a:r>
            <a:rPr lang="en-GB" sz="1000" b="1" kern="1200" dirty="0" smtClean="0"/>
            <a:t> export of </a:t>
          </a:r>
          <a:r>
            <a:rPr lang="en-GB" sz="1000" b="1" kern="1200" dirty="0" err="1" smtClean="0"/>
            <a:t>Abaqus</a:t>
          </a:r>
          <a:r>
            <a:rPr lang="en-GB" sz="1000" b="1" kern="1200" dirty="0" smtClean="0"/>
            <a:t> input (.INP) file</a:t>
          </a:r>
          <a:endParaRPr lang="en-GB" sz="1000" b="1" kern="1200" dirty="0"/>
        </a:p>
      </dsp:txBody>
      <dsp:txXfrm>
        <a:off x="4481887" y="1590653"/>
        <a:ext cx="1507771" cy="882693"/>
      </dsp:txXfrm>
    </dsp:sp>
    <dsp:sp modelId="{4BF5409C-A5BB-4E08-8805-00777CA7DE80}">
      <dsp:nvSpPr>
        <dsp:cNvPr id="0" name=""/>
        <dsp:cNvSpPr/>
      </dsp:nvSpPr>
      <dsp:spPr>
        <a:xfrm rot="10800000">
          <a:off x="3985617" y="1838225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25713"/>
            <a:lumOff val="3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 rot="10800000">
        <a:off x="4085004" y="1915735"/>
        <a:ext cx="231904" cy="232528"/>
      </dsp:txXfrm>
    </dsp:sp>
    <dsp:sp modelId="{E2926B78-5704-4DA2-92C0-CE117A132D61}">
      <dsp:nvSpPr>
        <dsp:cNvPr id="0" name=""/>
        <dsp:cNvSpPr/>
      </dsp:nvSpPr>
      <dsp:spPr>
        <a:xfrm>
          <a:off x="2266652" y="1563191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smtClean="0"/>
            <a:t>Customisation </a:t>
          </a:r>
          <a:br>
            <a:rPr lang="en-GB" sz="1000" b="1" kern="1200" dirty="0" smtClean="0"/>
          </a:br>
          <a:r>
            <a:rPr lang="en-GB" sz="1000" b="1" kern="1200" dirty="0" smtClean="0"/>
            <a:t>of .INP file</a:t>
          </a:r>
          <a:endParaRPr lang="en-GB" sz="1000" b="1" kern="1200" dirty="0"/>
        </a:p>
      </dsp:txBody>
      <dsp:txXfrm>
        <a:off x="2294114" y="1590653"/>
        <a:ext cx="1507771" cy="882693"/>
      </dsp:txXfrm>
    </dsp:sp>
    <dsp:sp modelId="{8C9F81D4-43B8-4772-BB0F-8C321F0B7A13}">
      <dsp:nvSpPr>
        <dsp:cNvPr id="0" name=""/>
        <dsp:cNvSpPr/>
      </dsp:nvSpPr>
      <dsp:spPr>
        <a:xfrm rot="10800000">
          <a:off x="1797843" y="1838225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25713"/>
            <a:lumOff val="3501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 rot="10800000">
        <a:off x="1897230" y="1915735"/>
        <a:ext cx="231904" cy="232528"/>
      </dsp:txXfrm>
    </dsp:sp>
    <dsp:sp modelId="{A3D7AB99-0F3B-413B-9053-ACA53B0B12DC}">
      <dsp:nvSpPr>
        <dsp:cNvPr id="0" name=""/>
        <dsp:cNvSpPr/>
      </dsp:nvSpPr>
      <dsp:spPr>
        <a:xfrm>
          <a:off x="78878" y="1563191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smtClean="0"/>
            <a:t>Abaqus simulations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smtClean="0"/>
            <a:t>* Elastic</a:t>
          </a:r>
          <a:br>
            <a:rPr lang="en-GB" sz="1000" b="1" kern="1200" smtClean="0"/>
          </a:br>
          <a:r>
            <a:rPr lang="en-GB" sz="1000" b="1" kern="1200" smtClean="0"/>
            <a:t>* Thermo-mechanical</a:t>
          </a:r>
          <a:br>
            <a:rPr lang="en-GB" sz="1000" b="1" kern="1200" smtClean="0"/>
          </a:br>
          <a:r>
            <a:rPr lang="en-GB" sz="1000" b="1" kern="1200" smtClean="0"/>
            <a:t>* (Damage)</a:t>
          </a:r>
          <a:endParaRPr lang="en-GB" sz="1000" b="1" kern="1200" dirty="0"/>
        </a:p>
      </dsp:txBody>
      <dsp:txXfrm>
        <a:off x="106340" y="1590653"/>
        <a:ext cx="1507771" cy="882693"/>
      </dsp:txXfrm>
    </dsp:sp>
    <dsp:sp modelId="{1643CDC8-C0F4-49CD-8C0A-26C727F700DE}">
      <dsp:nvSpPr>
        <dsp:cNvPr id="0" name=""/>
        <dsp:cNvSpPr/>
      </dsp:nvSpPr>
      <dsp:spPr>
        <a:xfrm rot="5400000">
          <a:off x="694580" y="2610197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17142"/>
            <a:lumOff val="2334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 rot="-5400000">
        <a:off x="743962" y="2638326"/>
        <a:ext cx="232528" cy="231904"/>
      </dsp:txXfrm>
    </dsp:sp>
    <dsp:sp modelId="{11F50ACB-3C61-4EB8-87CB-6D4346951F8D}">
      <dsp:nvSpPr>
        <dsp:cNvPr id="0" name=""/>
        <dsp:cNvSpPr/>
      </dsp:nvSpPr>
      <dsp:spPr>
        <a:xfrm>
          <a:off x="78878" y="3125886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tint val="50000"/>
                <a:satMod val="300000"/>
              </a:schemeClr>
            </a:gs>
            <a:gs pos="35000">
              <a:schemeClr val="accent5">
                <a:tint val="37000"/>
                <a:satMod val="300000"/>
              </a:schemeClr>
            </a:gs>
            <a:gs pos="100000">
              <a:schemeClr val="accent5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5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err="1" smtClean="0"/>
            <a:t>Abaqus</a:t>
          </a:r>
          <a:r>
            <a:rPr lang="en-GB" sz="1000" b="1" kern="1200" dirty="0" smtClean="0"/>
            <a:t> script for result file (.ODB) exploitation.</a:t>
          </a:r>
          <a:br>
            <a:rPr lang="en-GB" sz="1000" b="1" kern="1200" dirty="0" smtClean="0"/>
          </a:br>
          <a:r>
            <a:rPr lang="en-GB" sz="1000" b="1" kern="1200" dirty="0" smtClean="0"/>
            <a:t/>
          </a:r>
          <a:br>
            <a:rPr lang="en-GB" sz="1000" b="1" kern="1200" dirty="0" smtClean="0"/>
          </a:br>
          <a:r>
            <a:rPr lang="en-GB" sz="1000" b="1" kern="1200" dirty="0" smtClean="0"/>
            <a:t>RVE material properties</a:t>
          </a:r>
          <a:endParaRPr lang="en-GB" sz="1000" b="1" kern="1200" dirty="0"/>
        </a:p>
      </dsp:txBody>
      <dsp:txXfrm>
        <a:off x="106340" y="3153348"/>
        <a:ext cx="1507771" cy="882693"/>
      </dsp:txXfrm>
    </dsp:sp>
    <dsp:sp modelId="{B699F1EE-F078-4C55-BB53-FDFF4E641555}">
      <dsp:nvSpPr>
        <dsp:cNvPr id="0" name=""/>
        <dsp:cNvSpPr/>
      </dsp:nvSpPr>
      <dsp:spPr>
        <a:xfrm>
          <a:off x="1779091" y="3400921"/>
          <a:ext cx="331291" cy="3875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-8571"/>
            <a:lumOff val="1167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779091" y="3478431"/>
        <a:ext cx="231904" cy="232528"/>
      </dsp:txXfrm>
    </dsp:sp>
    <dsp:sp modelId="{BF39E581-9772-43F6-95B1-94381AABEFF7}">
      <dsp:nvSpPr>
        <dsp:cNvPr id="0" name=""/>
        <dsp:cNvSpPr/>
      </dsp:nvSpPr>
      <dsp:spPr>
        <a:xfrm>
          <a:off x="2266652" y="3125886"/>
          <a:ext cx="1562695" cy="93761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100000"/>
                <a:shade val="100000"/>
                <a:satMod val="130000"/>
              </a:schemeClr>
            </a:gs>
            <a:gs pos="100000">
              <a:schemeClr val="accent4"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b="1" kern="1200" dirty="0" smtClean="0"/>
            <a:t>Reporting of results: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000" b="1" kern="1200" dirty="0" smtClean="0"/>
            <a:t>* Material properties</a:t>
          </a:r>
        </a:p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000" b="1" kern="1200" dirty="0" smtClean="0"/>
            <a:t>* Stress fields</a:t>
          </a:r>
          <a:br>
            <a:rPr lang="en-GB" sz="1000" b="1" kern="1200" dirty="0" smtClean="0"/>
          </a:br>
          <a:r>
            <a:rPr lang="en-GB" sz="1000" b="1" kern="1200" dirty="0" smtClean="0"/>
            <a:t>* Strain fields</a:t>
          </a:r>
          <a:endParaRPr lang="en-GB" sz="1000" b="1" kern="1200" dirty="0"/>
        </a:p>
      </dsp:txBody>
      <dsp:txXfrm>
        <a:off x="2294114" y="3153348"/>
        <a:ext cx="1507771" cy="882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12/03/2019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12/03/2019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36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C76AE-72E5-41E6-855B-96EB1810DA02}" type="slidenum">
              <a:rPr lang="en-GB" smtClean="0">
                <a:solidFill>
                  <a:srgbClr val="000000"/>
                </a:solidFill>
              </a:rPr>
              <a:pPr/>
              <a:t>58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24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59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61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5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62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6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63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7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5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A5EAD-E61F-4845-861D-BCBA0C59010E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28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12/03/2019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7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5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18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11284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12/03/2019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015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Dr Louise </a:t>
            </a:r>
            <a:r>
              <a:rPr lang="en-GB" dirty="0" smtClean="0"/>
              <a:t>Brown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smtClean="0">
                <a:ea typeface="ＭＳ Ｐゴシック" panose="020B0600070205080204" pitchFamily="34" charset="-128"/>
              </a:rPr>
              <a:t/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endParaRPr lang="en-US" altLang="en-US" sz="180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Division of Materials, Mechanics &amp; Structures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Faculty of Engineering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University of Nottingham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University Park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Nottingham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UK</a:t>
            </a:r>
            <a:endParaRPr lang="en-US" altLang="en-US" sz="180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C1D554-AB7B-4A3F-8E07-1B6389F8C27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Motivation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5288" y="1484313"/>
            <a:ext cx="86756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Polymer composites with 3D woven fabrics as reinforcement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no need to produce laminates by stacking of multiple thin layers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superior toughness and resistance to delamination compared to 2D fabrics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particularly suited for manufacture of thick components applying LCM technology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Aim: predict influence of fabric architecture 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impregnation with resin during composite manufacture, characterised by 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permeability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mechanical in-plane properties of composite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based on geometry analysis and modelling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/>
                <a:gridCol w="1656392"/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14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D29B637-85E0-455D-8D56-975BB948CF78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775" y="1487488"/>
            <a:ext cx="3240088" cy="5842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simulation with straight yarns, constant elliptical cross-section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3775" y="1150938"/>
            <a:ext cx="3240088" cy="338137"/>
          </a:xfrm>
          <a:prstGeom prst="rect">
            <a:avLst/>
          </a:prstGeom>
          <a:solidFill>
            <a:srgbClr val="60606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permeability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6950" y="2066925"/>
            <a:ext cx="3236913" cy="831850"/>
          </a:xfrm>
          <a:prstGeom prst="rect">
            <a:avLst/>
          </a:prstGeom>
          <a:solidFill>
            <a:srgbClr val="FFFFFF">
              <a:lumMod val="5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96950" y="2898775"/>
            <a:ext cx="3236913" cy="5842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FFFFFF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deformation of weft yarns on fabric surface (“dimples”)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993775" y="3479800"/>
            <a:ext cx="3240088" cy="83026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yarn cross-sections “more rectangular” in warp direction than in weft direction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1168904"/>
            <a:ext cx="677108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Times" pitchFamily="18" charset="0"/>
              </a:rPr>
              <a:t>increasingly accurate modelling of yarn geometries</a:t>
            </a:r>
          </a:p>
        </p:txBody>
      </p:sp>
      <p:sp>
        <p:nvSpPr>
          <p:cNvPr id="25" name="Down Arrow 47"/>
          <p:cNvSpPr>
            <a:spLocks noChangeArrowheads="1"/>
          </p:cNvSpPr>
          <p:nvPr/>
        </p:nvSpPr>
        <p:spPr bwMode="auto">
          <a:xfrm>
            <a:off x="785813" y="1889125"/>
            <a:ext cx="201612" cy="1665288"/>
          </a:xfrm>
          <a:prstGeom prst="downArrow">
            <a:avLst>
              <a:gd name="adj1" fmla="val 50000"/>
              <a:gd name="adj2" fmla="val 49980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79" name="TextBox 1"/>
          <p:cNvSpPr txBox="1">
            <a:spLocks noChangeArrowheads="1"/>
          </p:cNvSpPr>
          <p:nvPr/>
        </p:nvSpPr>
        <p:spPr bwMode="auto">
          <a:xfrm>
            <a:off x="7662863" y="1597025"/>
            <a:ext cx="981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</a:t>
            </a:r>
          </a:p>
        </p:txBody>
      </p:sp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181100"/>
            <a:ext cx="4224338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Down Arrow 47"/>
          <p:cNvSpPr>
            <a:spLocks noChangeArrowheads="1"/>
          </p:cNvSpPr>
          <p:nvPr/>
        </p:nvSpPr>
        <p:spPr bwMode="auto">
          <a:xfrm rot="16200000">
            <a:off x="6168231" y="1067594"/>
            <a:ext cx="112713" cy="631825"/>
          </a:xfrm>
          <a:prstGeom prst="downArrow">
            <a:avLst>
              <a:gd name="adj1" fmla="val 50000"/>
              <a:gd name="adj2" fmla="val 50088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406900"/>
            <a:ext cx="11334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91038"/>
            <a:ext cx="33242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257675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3059113" y="4581525"/>
            <a:ext cx="1444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H="1" flipV="1">
            <a:off x="3995738" y="4581525"/>
            <a:ext cx="1952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2124075" y="6273800"/>
            <a:ext cx="287338" cy="250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flipH="1">
            <a:off x="4191000" y="6273800"/>
            <a:ext cx="236538" cy="2159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4427538" y="2023910"/>
            <a:ext cx="369332" cy="917880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permeability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85825" y="4306888"/>
            <a:ext cx="3455988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successive manual refinement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effects are captured automatically in latest version of TexGen 3D Weave Wizard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4413" y="1487488"/>
            <a:ext cx="3219450" cy="2817812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/>
                <a:gridCol w="938312"/>
                <a:gridCol w="1366326"/>
                <a:gridCol w="1190935"/>
                <a:gridCol w="1460158"/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/>
                <a:gridCol w="1036955"/>
                <a:gridCol w="1036955"/>
                <a:gridCol w="1036955"/>
                <a:gridCol w="1036955"/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Division of Materials, Mechanics &amp; Structures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Faculty of Engineering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of 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Park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UK</a:t>
            </a: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28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&gt; 1: Shown in figure.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No adjustment required</a:t>
                </a:r>
                <a:endPara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/>
                <a:gridCol w="924811"/>
                <a:gridCol w="939703"/>
                <a:gridCol w="963034"/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/>
                <a:gridCol w="699506"/>
                <a:gridCol w="576064"/>
                <a:gridCol w="648072"/>
                <a:gridCol w="504056"/>
                <a:gridCol w="720080"/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/>
                <a:gridCol w="1008112"/>
                <a:gridCol w="1008112"/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38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/>
                <a:gridCol w="1786568"/>
                <a:gridCol w="3564222"/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41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9998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097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2057400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171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2401160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508247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5640136"/>
            <a:ext cx="788670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2308065"/>
            <a:ext cx="3718570" cy="2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5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404664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Workflow for finite element elastic analysis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0" y="1397000"/>
            <a:ext cx="6096000" cy="4064000"/>
            <a:chOff x="1524000" y="1397000"/>
            <a:chExt cx="6096000" cy="4064000"/>
          </a:xfrm>
        </p:grpSpPr>
        <p:graphicFrame>
          <p:nvGraphicFramePr>
            <p:cNvPr id="11" name="Diagram 10"/>
            <p:cNvGraphicFramePr/>
            <p:nvPr>
              <p:extLst/>
            </p:nvPr>
          </p:nvGraphicFramePr>
          <p:xfrm>
            <a:off x="1524000" y="13970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2" name="Group 7"/>
            <p:cNvGrpSpPr/>
            <p:nvPr/>
          </p:nvGrpSpPr>
          <p:grpSpPr>
            <a:xfrm>
              <a:off x="4378226" y="2488109"/>
              <a:ext cx="387548" cy="331291"/>
              <a:chOff x="5041999" y="1075629"/>
              <a:chExt cx="387548" cy="331291"/>
            </a:xfrm>
          </p:grpSpPr>
          <p:sp>
            <p:nvSpPr>
              <p:cNvPr id="13" name="Right Arrow 12"/>
              <p:cNvSpPr/>
              <p:nvPr/>
            </p:nvSpPr>
            <p:spPr>
              <a:xfrm rot="5400000">
                <a:off x="5070127" y="1047501"/>
                <a:ext cx="331291" cy="38754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ight Arrow 4"/>
              <p:cNvSpPr/>
              <p:nvPr/>
            </p:nvSpPr>
            <p:spPr>
              <a:xfrm>
                <a:off x="5119509" y="1075630"/>
                <a:ext cx="232528" cy="2319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40005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900" baseline="-250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0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/>
              <a:pPr/>
              <a:t>59</a:t>
            </a:fld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625" y="549275"/>
            <a:ext cx="8258175" cy="647700"/>
          </a:xfrm>
          <a:prstGeom prst="rect">
            <a:avLst/>
          </a:prstGeom>
        </p:spPr>
        <p:txBody>
          <a:bodyPr/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kern="0" dirty="0" smtClean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  <a:endParaRPr lang="en-GB" sz="2000" kern="0" dirty="0">
              <a:solidFill>
                <a:srgbClr val="FFFFFF"/>
              </a:solidFill>
              <a:ea typeface="ＭＳ Ｐゴシック" pitchFamily="18" charset="-128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7658100" y="6623050"/>
            <a:ext cx="1377950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8595770-97A2-47D5-A5DD-FE90812765E7}" type="slidenum">
              <a:rPr lang="en-GB" sz="800" smtClean="0">
                <a:solidFill>
                  <a:srgbClr val="0099FF"/>
                </a:solidFill>
                <a:ea typeface="ＭＳ Ｐゴシック" pitchFamily="18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GB" sz="800">
              <a:solidFill>
                <a:srgbClr val="0099FF"/>
              </a:solidFill>
              <a:ea typeface="ＭＳ Ｐゴシック" pitchFamily="18" charset="-128"/>
            </a:endParaRPr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5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6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3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4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7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14771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476672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Periodic BCs: 3D and “untied”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60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59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1" y="404664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Periodic BCs: 3D and “untied”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61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25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62" y="433873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Evaluation of yarn component properties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62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/>
                <a:gridCol w="2255502"/>
                <a:gridCol w="2255502"/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FE prediction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63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/>
                <a:gridCol w="669584"/>
                <a:gridCol w="669584"/>
                <a:gridCol w="562790"/>
                <a:gridCol w="562790"/>
                <a:gridCol w="562790"/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20072" y="1128741"/>
            <a:ext cx="3384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job=…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ask_delete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=off interactive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parce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results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Creat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XY data -&gt; ODB field output -&gt;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select Unique Nodal and U: spatial displacement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 go to Tab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: Elements/nodes, select …CONSTRAINTDRIVER0, 1, 3 -&gt;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SAVE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Go to main tab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Report, XY… to export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rpt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4: calculate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elastic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constants: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Refer to Result.xls.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64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latin typeface="Calibri" panose="020F0502020204030204" pitchFamily="34" charset="0"/>
              </a:rPr>
              <a:t>ori</a:t>
            </a:r>
            <a:r>
              <a:rPr lang="en-GB" dirty="0">
                <a:latin typeface="Calibri" panose="020F0502020204030204" pitchFamily="34" charset="0"/>
              </a:rPr>
              <a:t> and .</a:t>
            </a:r>
            <a:r>
              <a:rPr lang="en-GB" dirty="0" err="1">
                <a:latin typeface="Calibri" panose="020F0502020204030204" pitchFamily="34" charset="0"/>
              </a:rPr>
              <a:t>eld</a:t>
            </a:r>
            <a:r>
              <a:rPr lang="en-GB" dirty="0"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latin typeface="Calibri" panose="020F0502020204030204" pitchFamily="34" charset="0"/>
              </a:rPr>
              <a:t>.</a:t>
            </a: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5691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7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18432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1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grpSp>
        <p:nvGrpSpPr>
          <p:cNvPr id="41" name="Group 40"/>
          <p:cNvGrpSpPr/>
          <p:nvPr/>
        </p:nvGrpSpPr>
        <p:grpSpPr>
          <a:xfrm>
            <a:off x="3892153" y="2091441"/>
            <a:ext cx="4950610" cy="3405642"/>
            <a:chOff x="1760070" y="1650922"/>
            <a:chExt cx="4950610" cy="3405642"/>
          </a:xfrm>
        </p:grpSpPr>
        <p:pic>
          <p:nvPicPr>
            <p:cNvPr id="3" name="Picture 2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1" t="30320" r="6884" b="25132"/>
            <a:stretch/>
          </p:blipFill>
          <p:spPr bwMode="auto">
            <a:xfrm>
              <a:off x="2433320" y="1906587"/>
              <a:ext cx="4277360" cy="3044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122500" y="1789748"/>
              <a:ext cx="2401568" cy="840106"/>
              <a:chOff x="0" y="0"/>
              <a:chExt cx="2401847" cy="840133"/>
            </a:xfrm>
          </p:grpSpPr>
          <p:sp>
            <p:nvSpPr>
              <p:cNvPr id="6" name="Text Box 486"/>
              <p:cNvSpPr txBox="1"/>
              <p:nvPr/>
            </p:nvSpPr>
            <p:spPr>
              <a:xfrm>
                <a:off x="1987827" y="56454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" name="Text Box 487"/>
              <p:cNvSpPr txBox="1"/>
              <p:nvPr/>
            </p:nvSpPr>
            <p:spPr>
              <a:xfrm>
                <a:off x="1160891" y="71562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x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Text Box 488"/>
              <p:cNvSpPr txBox="1"/>
              <p:nvPr/>
            </p:nvSpPr>
            <p:spPr>
              <a:xfrm>
                <a:off x="0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9" name="Text Box 489"/>
              <p:cNvSpPr txBox="1"/>
              <p:nvPr/>
            </p:nvSpPr>
            <p:spPr>
              <a:xfrm>
                <a:off x="604300" y="18288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" name="Text Box 490"/>
              <p:cNvSpPr txBox="1"/>
              <p:nvPr/>
            </p:nvSpPr>
            <p:spPr>
              <a:xfrm>
                <a:off x="1256307" y="349858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337487" y="1650922"/>
              <a:ext cx="1518922" cy="1090296"/>
              <a:chOff x="0" y="-1"/>
              <a:chExt cx="1518922" cy="1090296"/>
            </a:xfrm>
          </p:grpSpPr>
          <p:sp>
            <p:nvSpPr>
              <p:cNvPr id="12" name="Text Box 477"/>
              <p:cNvSpPr txBox="1"/>
              <p:nvPr/>
            </p:nvSpPr>
            <p:spPr>
              <a:xfrm>
                <a:off x="362309" y="31055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0" y="-1"/>
                <a:ext cx="1518922" cy="1090296"/>
                <a:chOff x="0" y="0"/>
                <a:chExt cx="1519252" cy="1090644"/>
              </a:xfrm>
            </p:grpSpPr>
            <p:sp>
              <p:nvSpPr>
                <p:cNvPr id="14" name="Text Box 479"/>
                <p:cNvSpPr txBox="1"/>
                <p:nvPr/>
              </p:nvSpPr>
              <p:spPr>
                <a:xfrm>
                  <a:off x="0" y="675861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5" name="Text Box 480"/>
                <p:cNvSpPr txBox="1"/>
                <p:nvPr/>
              </p:nvSpPr>
              <p:spPr>
                <a:xfrm>
                  <a:off x="580445" y="254442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6" name="Text Box 481"/>
                <p:cNvSpPr txBox="1"/>
                <p:nvPr/>
              </p:nvSpPr>
              <p:spPr>
                <a:xfrm>
                  <a:off x="1105232" y="0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06734" y="874644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79228" y="461176"/>
                  <a:ext cx="0" cy="215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311966" y="198783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1760070" y="2629854"/>
              <a:ext cx="776605" cy="1332865"/>
              <a:chOff x="-76033" y="0"/>
              <a:chExt cx="776963" cy="1333113"/>
            </a:xfrm>
          </p:grpSpPr>
          <p:sp>
            <p:nvSpPr>
              <p:cNvPr id="22" name="Text Box 465"/>
              <p:cNvSpPr txBox="1"/>
              <p:nvPr/>
            </p:nvSpPr>
            <p:spPr>
              <a:xfrm>
                <a:off x="159026" y="79513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Text Box 466"/>
              <p:cNvSpPr txBox="1"/>
              <p:nvPr/>
            </p:nvSpPr>
            <p:spPr>
              <a:xfrm>
                <a:off x="159026" y="26239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4" name="Text Box 467"/>
              <p:cNvSpPr txBox="1"/>
              <p:nvPr/>
            </p:nvSpPr>
            <p:spPr>
              <a:xfrm>
                <a:off x="159026" y="54864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5" name="Text Box 468"/>
              <p:cNvSpPr txBox="1"/>
              <p:nvPr/>
            </p:nvSpPr>
            <p:spPr>
              <a:xfrm>
                <a:off x="159026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37322" y="12722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53225" y="38961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69127" y="92235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1176" y="67586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 Box 475"/>
              <p:cNvSpPr txBox="1"/>
              <p:nvPr/>
            </p:nvSpPr>
            <p:spPr>
              <a:xfrm>
                <a:off x="-76033" y="56447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99796" y="4134543"/>
              <a:ext cx="1064261" cy="922021"/>
              <a:chOff x="0" y="0"/>
              <a:chExt cx="1064785" cy="922323"/>
            </a:xfrm>
          </p:grpSpPr>
          <p:sp>
            <p:nvSpPr>
              <p:cNvPr id="34" name="Text Box 492"/>
              <p:cNvSpPr txBox="1"/>
              <p:nvPr/>
            </p:nvSpPr>
            <p:spPr>
              <a:xfrm rot="1226761">
                <a:off x="71562" y="723568"/>
                <a:ext cx="631190" cy="1987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Warp (x)</a:t>
                </a:r>
              </a:p>
            </p:txBody>
          </p:sp>
          <p:sp>
            <p:nvSpPr>
              <p:cNvPr id="35" name="Text Box 493"/>
              <p:cNvSpPr txBox="1"/>
              <p:nvPr/>
            </p:nvSpPr>
            <p:spPr>
              <a:xfrm rot="19862080">
                <a:off x="485030" y="357808"/>
                <a:ext cx="579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Weft (y)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98783" y="182880"/>
                <a:ext cx="508634" cy="601344"/>
                <a:chOff x="0" y="0"/>
                <a:chExt cx="509049" cy="601760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0" y="159027"/>
                  <a:ext cx="469127" cy="2661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0" y="421420"/>
                  <a:ext cx="509049" cy="1803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0" y="0"/>
                  <a:ext cx="0" cy="422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 Box 498"/>
              <p:cNvSpPr txBox="1"/>
              <p:nvPr/>
            </p:nvSpPr>
            <p:spPr>
              <a:xfrm>
                <a:off x="0" y="0"/>
                <a:ext cx="706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Layers (z)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</a:t>
            </a:r>
            <a:r>
              <a:rPr lang="en-GB" sz="2000" smtClean="0">
                <a:latin typeface="Calibri" panose="020F0502020204030204" pitchFamily="34" charset="0"/>
              </a:rPr>
              <a:t>this data</a:t>
            </a:r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2193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Braided Structures?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81050" y="1504950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What would be needed for a Braid Wizard?</a:t>
            </a:r>
          </a:p>
        </p:txBody>
      </p:sp>
    </p:spTree>
    <p:extLst>
      <p:ext uri="{BB962C8B-B14F-4D97-AF65-F5344CB8AC3E}">
        <p14:creationId xmlns:p14="http://schemas.microsoft.com/office/powerpoint/2010/main" val="17608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1097</TotalTime>
  <Words>4147</Words>
  <Application>Microsoft Office PowerPoint</Application>
  <PresentationFormat>On-screen Show (4:3)</PresentationFormat>
  <Paragraphs>935</Paragraphs>
  <Slides>77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ＭＳ Ｐゴシック</vt:lpstr>
      <vt:lpstr>SimSun</vt:lpstr>
      <vt:lpstr>Arial</vt:lpstr>
      <vt:lpstr>Calibri</vt:lpstr>
      <vt:lpstr>Cambria Math</vt:lpstr>
      <vt:lpstr>Courier New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Microsoft Equation 3.0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Yarn Repeats and Domain</vt:lpstr>
      <vt:lpstr>Input  File Format</vt:lpstr>
      <vt:lpstr>Create Textile</vt:lpstr>
      <vt:lpstr>Create Yarns</vt:lpstr>
      <vt:lpstr>Interpolation Between Nodes</vt:lpstr>
      <vt:lpstr>Yarn Cross-Sections - Interpolation</vt:lpstr>
      <vt:lpstr>Yarn Cross-Sections – Section Specification</vt:lpstr>
      <vt:lpstr>Yarn Cross-Sections – Python Implementation</vt:lpstr>
      <vt:lpstr>Yarn Repeats</vt:lpstr>
      <vt:lpstr>Domain </vt:lpstr>
      <vt:lpstr>TexGen as a Pre-processor for Generating Textile Models</vt:lpstr>
      <vt:lpstr>Workflow for finite element elastic analysis</vt:lpstr>
      <vt:lpstr>PowerPoint Presentation</vt:lpstr>
      <vt:lpstr>Periodic BCs: 3D and “untied”</vt:lpstr>
      <vt:lpstr>Periodic BCs: 3D and “untied”</vt:lpstr>
      <vt:lpstr>Evaluation of yarn component properties</vt:lpstr>
      <vt:lpstr>FE prediction</vt:lpstr>
      <vt:lpstr>ABAQUS Voxel Export</vt:lpstr>
      <vt:lpstr>ABAQUS Dry Fibre Export</vt:lpstr>
      <vt:lpstr>Conformal Mesh</vt:lpstr>
      <vt:lpstr>Geometry Export </vt:lpstr>
      <vt:lpstr>Geometry Export </vt:lpstr>
      <vt:lpstr>Saving Images</vt:lpstr>
      <vt:lpstr>Automatic Generation of Weaves</vt:lpstr>
      <vt:lpstr>Automatically Generated Textiles</vt:lpstr>
      <vt:lpstr>CTextileWeave2D</vt:lpstr>
      <vt:lpstr>CTextileWeave2D</vt:lpstr>
      <vt:lpstr>Automatically Generated 3D Weaves</vt:lpstr>
      <vt:lpstr>Automatically Generated 3D Weaves</vt:lpstr>
      <vt:lpstr>Automatically Generated Braided Structures?</vt:lpstr>
      <vt:lpstr>Resources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71</cp:revision>
  <dcterms:created xsi:type="dcterms:W3CDTF">2018-06-18T12:52:55Z</dcterms:created>
  <dcterms:modified xsi:type="dcterms:W3CDTF">2019-03-12T15:39:24Z</dcterms:modified>
</cp:coreProperties>
</file>